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D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580" autoAdjust="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0312D7-0044-425A-9E05-8E5537F43DB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37294F-2D81-415F-9070-4BAFD082BC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51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7294F-2D81-415F-9070-4BAFD082BCC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66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200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84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781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92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211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7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28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303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185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317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8199-3D51-4725-8375-306843256862}" type="datetimeFigureOut">
              <a:rPr lang="he-IL" smtClean="0"/>
              <a:t>ז'/אייר/תש"ף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CDE9E-F170-4CC1-8799-9B5EDD366C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74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4149079"/>
            <a:ext cx="8229600" cy="24482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2000" dirty="0"/>
              <a:t>עוזרי מחקר אמיצים!</a:t>
            </a:r>
          </a:p>
          <a:p>
            <a:pPr marL="0" indent="0" algn="ctr" rtl="1">
              <a:buNone/>
            </a:pPr>
            <a:r>
              <a:rPr lang="he-IL" sz="2000" dirty="0"/>
              <a:t>הגעתם למעבדתה של החוקרת </a:t>
            </a:r>
            <a:r>
              <a:rPr lang="he-IL" sz="2000" dirty="0" err="1"/>
              <a:t>הביומימיקרית</a:t>
            </a:r>
            <a:r>
              <a:rPr lang="he-IL" sz="2000" dirty="0"/>
              <a:t>, המדענית </a:t>
            </a:r>
            <a:r>
              <a:rPr lang="he-IL" sz="2000" dirty="0" err="1"/>
              <a:t>קונצ'מקר</a:t>
            </a:r>
            <a:r>
              <a:rPr lang="he-IL" sz="2000" dirty="0"/>
              <a:t>. היא השאירה עבורכם רמזים שיכולים לעזור למצוא אותה או לפחות לעצור את פרופסור </a:t>
            </a:r>
            <a:r>
              <a:rPr lang="he-IL" sz="2000" dirty="0" err="1"/>
              <a:t>שומטינקר</a:t>
            </a:r>
            <a:r>
              <a:rPr lang="he-IL" sz="2000" dirty="0"/>
              <a:t> להחריב את העולם.</a:t>
            </a:r>
          </a:p>
          <a:p>
            <a:pPr marL="0" indent="0" algn="ctr" rtl="1">
              <a:buNone/>
            </a:pPr>
            <a:r>
              <a:rPr lang="he-IL" sz="2000" dirty="0"/>
              <a:t>עליכם לגייס את כל כוחותיכם וידיעותיכם כדי להצליח ולפענח את החידות בתוך 60 דקות.</a:t>
            </a:r>
          </a:p>
          <a:p>
            <a:pPr marL="0" indent="0" algn="ctr" rtl="1">
              <a:buNone/>
            </a:pPr>
            <a:endParaRPr lang="en-US" sz="2000" dirty="0"/>
          </a:p>
        </p:txBody>
      </p:sp>
      <p:pic>
        <p:nvPicPr>
          <p:cNvPr id="1026" name="Picture 2" descr="תוצאת תמונה עבור מדעני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873" y="186795"/>
            <a:ext cx="5040560" cy="30938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5736" y="3275427"/>
            <a:ext cx="5443214" cy="1143000"/>
          </a:xfrm>
        </p:spPr>
        <p:txBody>
          <a:bodyPr>
            <a:normAutofit/>
          </a:bodyPr>
          <a:lstStyle/>
          <a:p>
            <a:pPr algn="r"/>
            <a:r>
              <a:rPr lang="he-IL" sz="3200" dirty="0">
                <a:latin typeface="+mn-lt"/>
                <a:cs typeface="+mn-cs"/>
              </a:rPr>
              <a:t>הפרופסורית </a:t>
            </a:r>
            <a:r>
              <a:rPr lang="he-IL" sz="3200" dirty="0" err="1">
                <a:latin typeface="+mn-lt"/>
                <a:cs typeface="+mn-cs"/>
              </a:rPr>
              <a:t>קונצ'שמקר</a:t>
            </a:r>
            <a:r>
              <a:rPr lang="he-IL" sz="3200" dirty="0">
                <a:latin typeface="+mn-lt"/>
                <a:cs typeface="+mn-cs"/>
              </a:rPr>
              <a:t> נעלמה!</a:t>
            </a:r>
            <a:endParaRPr lang="en-US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9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295580"/>
              </p:ext>
            </p:extLst>
          </p:nvPr>
        </p:nvGraphicFramePr>
        <p:xfrm>
          <a:off x="539551" y="116632"/>
          <a:ext cx="8136905" cy="6583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2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  <a:p>
                      <a:pPr algn="ctr" rtl="1"/>
                      <a:endParaRPr lang="he-IL" dirty="0"/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  <a:p>
                      <a:pPr algn="ctr" rtl="1"/>
                      <a:r>
                        <a:rPr lang="he-IL" dirty="0"/>
                        <a:t>אדום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  <a:p>
                      <a:pPr algn="ctr" rtl="1"/>
                      <a:r>
                        <a:rPr lang="he-IL" dirty="0"/>
                        <a:t>ירוק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  <a:p>
                      <a:pPr algn="ctr" rtl="1"/>
                      <a:r>
                        <a:rPr lang="he-IL" dirty="0"/>
                        <a:t>לבן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  <a:p>
                      <a:pPr algn="ctr" rtl="1"/>
                      <a:r>
                        <a:rPr lang="he-IL" dirty="0"/>
                        <a:t>צהוב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  <a:p>
                      <a:pPr algn="ctr" rtl="1"/>
                      <a:r>
                        <a:rPr lang="he-IL" dirty="0"/>
                        <a:t>כתום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  <a:p>
                      <a:pPr algn="ctr" rtl="1"/>
                      <a:r>
                        <a:rPr lang="he-IL" b="1" dirty="0"/>
                        <a:t>1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איזה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תוצר היית מכינה בעקבות הפעילות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איך קבעתן בקבוצה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מה נכון ולא נכון?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איזו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פעילות מוצלחת ביותר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מהן המסקנות מהפעילות?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תארי כיצד עבדתן כקבוצה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תאר יתרון לפעילות</a:t>
                      </a:r>
                    </a:p>
                    <a:p>
                      <a:pPr algn="ctr" rtl="1"/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  <a:p>
                      <a:pPr algn="ctr" rtl="1"/>
                      <a:r>
                        <a:rPr lang="he-IL" b="1" dirty="0"/>
                        <a:t>2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איזו פעילות מאתגרת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ביותר?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למי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עוד הפעילות יכולה להיות מיועדת?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כיצד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ארגנתם ומיינתם את המידע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איזה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תוצר היית מכינה בעקבות הפעילות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אילו חסרונות יש לפעילות שעשית?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תארי כיצד עבדתן כקבוצה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  <a:p>
                      <a:pPr algn="ctr" rtl="1"/>
                      <a:r>
                        <a:rPr lang="he-IL" b="1" dirty="0"/>
                        <a:t>3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איך אסביר לחבר שלא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היה על הפעילות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תן דוגמא לשאלת חקר בנושא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כיצד איישם את מסקנותיי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מהפעילות?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האם הידע הובנה בצורה מגוונת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לאור פעילות כיצד היית מגדיר </a:t>
                      </a:r>
                      <a:r>
                        <a:rPr lang="he-IL" sz="1400" b="1" dirty="0" err="1">
                          <a:latin typeface="Guttman Yad" panose="02010401010101010101" pitchFamily="2" charset="-79"/>
                          <a:cs typeface="+mn-cs"/>
                        </a:rPr>
                        <a:t>ביומימיקרי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באיזו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פעילות תשתמשי בכיתתך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  <a:p>
                      <a:pPr algn="ctr" rtl="1"/>
                      <a:r>
                        <a:rPr lang="he-IL" b="1" dirty="0"/>
                        <a:t>4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איזה פעילות היית מתכנן בנוסף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מה הטיעון המרכזי של הפעילות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למי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עוד הפעילות יכולה להיות מיועדת?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איזה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תוצר היית מכינה בעקבות הפעילות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כיצד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ארגנתם ומיינתם את המידע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תני דוגמא לוויכוח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שעלה בקבוצה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  <a:p>
                      <a:pPr algn="ctr" rtl="1"/>
                      <a:r>
                        <a:rPr lang="he-IL" b="1" dirty="0"/>
                        <a:t>5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אילו מרכיבים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בפעילות היו בעלי חוסר וודאות?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איזו פעילות מאתגרת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ביותר?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תאר יתרון לפעילות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איך אסביר לתלמיד שלא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היה על הפעילות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מאיזה חלק הכי </a:t>
                      </a:r>
                      <a:r>
                        <a:rPr lang="he-IL" sz="1400" b="1" dirty="0" err="1">
                          <a:latin typeface="Guttman Yad" panose="02010401010101010101" pitchFamily="2" charset="-79"/>
                          <a:cs typeface="+mn-cs"/>
                        </a:rPr>
                        <a:t>נהנת</a:t>
                      </a: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למי אספר על הפעילות?</a:t>
                      </a:r>
                    </a:p>
                    <a:p>
                      <a:pPr algn="ctr" rtl="1"/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  <a:p>
                      <a:pPr algn="ctr" rtl="1"/>
                      <a:r>
                        <a:rPr lang="he-IL" b="1" dirty="0"/>
                        <a:t>6</a:t>
                      </a:r>
                    </a:p>
                    <a:p>
                      <a:pPr algn="ctr" rtl="1"/>
                      <a:endParaRPr lang="he-IL" b="1" dirty="0">
                        <a:latin typeface="Guttman Yad" panose="02010401010101010101" pitchFamily="2" charset="-79"/>
                        <a:cs typeface="Guttman Yad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תני דוגמא לוויכוח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שעלה בקבוצה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  <a:p>
                      <a:pPr algn="ctr" rtl="1"/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באיזו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פעילות תשתמשי בכיתתך ?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נסחי שאלת חקר בנושא הפעילות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למי אספר על הפעילות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תני דוגמא לוויכוח</a:t>
                      </a:r>
                      <a:r>
                        <a:rPr lang="he-IL" sz="1400" b="1" baseline="0" dirty="0">
                          <a:latin typeface="Guttman Yad" panose="02010401010101010101" pitchFamily="2" charset="-79"/>
                          <a:cs typeface="+mn-cs"/>
                        </a:rPr>
                        <a:t> שעלה בקבוצה</a:t>
                      </a:r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  <a:p>
                      <a:pPr algn="ctr" rtl="1"/>
                      <a:endParaRPr lang="he-IL" sz="1400" b="1" dirty="0">
                        <a:latin typeface="Guttman Yad" panose="02010401010101010101" pitchFamily="2" charset="-79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Guttman Yad" panose="02010401010101010101" pitchFamily="2" charset="-79"/>
                          <a:cs typeface="+mn-cs"/>
                        </a:rPr>
                        <a:t>נסחי שאלת חקר בנושא הפעילות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6372200" y="1065366"/>
            <a:ext cx="1112520" cy="899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378550" y="2003856"/>
            <a:ext cx="1112520" cy="899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6384002" y="2943324"/>
            <a:ext cx="1112520" cy="901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6382597" y="3886310"/>
            <a:ext cx="1112520" cy="8929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6378550" y="4831060"/>
            <a:ext cx="1112520" cy="896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6376352" y="5773625"/>
            <a:ext cx="1112520" cy="9066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6359525" y="123825"/>
            <a:ext cx="1146175" cy="8953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כחול</a:t>
            </a:r>
          </a:p>
        </p:txBody>
      </p:sp>
      <p:sp>
        <p:nvSpPr>
          <p:cNvPr id="21" name="מלבן 20"/>
          <p:cNvSpPr/>
          <p:nvPr/>
        </p:nvSpPr>
        <p:spPr>
          <a:xfrm>
            <a:off x="5206626" y="1051332"/>
            <a:ext cx="1125966" cy="90367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5221215" y="3884058"/>
            <a:ext cx="1125966" cy="899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3" name="מלבן 22"/>
          <p:cNvSpPr/>
          <p:nvPr/>
        </p:nvSpPr>
        <p:spPr>
          <a:xfrm>
            <a:off x="5216256" y="2946231"/>
            <a:ext cx="1127179" cy="8953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23"/>
          <p:cNvSpPr/>
          <p:nvPr/>
        </p:nvSpPr>
        <p:spPr>
          <a:xfrm>
            <a:off x="5229890" y="2002133"/>
            <a:ext cx="1112520" cy="9024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/>
          <p:cNvSpPr/>
          <p:nvPr/>
        </p:nvSpPr>
        <p:spPr>
          <a:xfrm>
            <a:off x="5226919" y="4840919"/>
            <a:ext cx="1112520" cy="896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25"/>
          <p:cNvSpPr/>
          <p:nvPr/>
        </p:nvSpPr>
        <p:spPr>
          <a:xfrm>
            <a:off x="5207477" y="5773400"/>
            <a:ext cx="1126172" cy="9146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5200651" y="123825"/>
            <a:ext cx="1139824" cy="8905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אדום</a:t>
            </a:r>
          </a:p>
        </p:txBody>
      </p:sp>
      <p:sp>
        <p:nvSpPr>
          <p:cNvPr id="28" name="מלבן 27"/>
          <p:cNvSpPr/>
          <p:nvPr/>
        </p:nvSpPr>
        <p:spPr>
          <a:xfrm>
            <a:off x="4050664" y="1051332"/>
            <a:ext cx="1124585" cy="8992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056973" y="1972865"/>
            <a:ext cx="1112520" cy="9102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4040312" y="2957388"/>
            <a:ext cx="1112520" cy="9133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4050665" y="4840919"/>
            <a:ext cx="1112520" cy="90246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2" name="מלבן 31"/>
          <p:cNvSpPr/>
          <p:nvPr/>
        </p:nvSpPr>
        <p:spPr>
          <a:xfrm>
            <a:off x="4044286" y="3913219"/>
            <a:ext cx="1112520" cy="9029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038723" y="5786432"/>
            <a:ext cx="1136526" cy="9048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4038600" y="123825"/>
            <a:ext cx="1136650" cy="895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ירוק</a:t>
            </a:r>
          </a:p>
        </p:txBody>
      </p:sp>
      <p:sp>
        <p:nvSpPr>
          <p:cNvPr id="35" name="מלבן 34"/>
          <p:cNvSpPr/>
          <p:nvPr/>
        </p:nvSpPr>
        <p:spPr>
          <a:xfrm>
            <a:off x="2881510" y="1055648"/>
            <a:ext cx="1126610" cy="8998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2857500" y="1989628"/>
            <a:ext cx="1140817" cy="915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2883416" y="2939752"/>
            <a:ext cx="1124704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2855119" y="3888604"/>
            <a:ext cx="1143198" cy="9109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2884747" y="4816209"/>
            <a:ext cx="1126807" cy="90735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2869604" y="5772149"/>
            <a:ext cx="1128713" cy="9096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2876550" y="126206"/>
            <a:ext cx="1133476" cy="88979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כתום</a:t>
            </a:r>
          </a:p>
        </p:txBody>
      </p:sp>
      <p:sp>
        <p:nvSpPr>
          <p:cNvPr id="42" name="מלבן 41"/>
          <p:cNvSpPr/>
          <p:nvPr/>
        </p:nvSpPr>
        <p:spPr>
          <a:xfrm>
            <a:off x="1723731" y="1040785"/>
            <a:ext cx="1136650" cy="901292"/>
          </a:xfrm>
          <a:prstGeom prst="rect">
            <a:avLst/>
          </a:prstGeom>
          <a:gradFill>
            <a:gsLst>
              <a:gs pos="0">
                <a:srgbClr val="DFDA00"/>
              </a:gs>
              <a:gs pos="80000">
                <a:srgbClr val="FFFF66"/>
              </a:gs>
              <a:gs pos="100000">
                <a:srgbClr val="FFFFCC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3" name="מלבן 42"/>
          <p:cNvSpPr/>
          <p:nvPr/>
        </p:nvSpPr>
        <p:spPr>
          <a:xfrm>
            <a:off x="1708052" y="1992586"/>
            <a:ext cx="1127504" cy="910294"/>
          </a:xfrm>
          <a:prstGeom prst="rect">
            <a:avLst/>
          </a:prstGeom>
          <a:gradFill>
            <a:gsLst>
              <a:gs pos="0">
                <a:srgbClr val="DFDA00"/>
              </a:gs>
              <a:gs pos="80000">
                <a:srgbClr val="FFFF66"/>
              </a:gs>
              <a:gs pos="100000">
                <a:srgbClr val="FFFFCC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>
            <a:off x="1722438" y="2924944"/>
            <a:ext cx="1135442" cy="912812"/>
          </a:xfrm>
          <a:prstGeom prst="rect">
            <a:avLst/>
          </a:prstGeom>
          <a:gradFill>
            <a:gsLst>
              <a:gs pos="0">
                <a:srgbClr val="DFDA00"/>
              </a:gs>
              <a:gs pos="80000">
                <a:srgbClr val="FFFF66"/>
              </a:gs>
              <a:gs pos="100000">
                <a:srgbClr val="FFFFCC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>
            <a:off x="1735386" y="3879589"/>
            <a:ext cx="1127504" cy="910976"/>
          </a:xfrm>
          <a:prstGeom prst="rect">
            <a:avLst/>
          </a:prstGeom>
          <a:gradFill>
            <a:gsLst>
              <a:gs pos="0">
                <a:srgbClr val="DFDA00"/>
              </a:gs>
              <a:gs pos="80000">
                <a:srgbClr val="FFFF66"/>
              </a:gs>
              <a:gs pos="100000">
                <a:srgbClr val="FFFFCC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>
            <a:off x="1726407" y="4820344"/>
            <a:ext cx="1127504" cy="915194"/>
          </a:xfrm>
          <a:prstGeom prst="rect">
            <a:avLst/>
          </a:prstGeom>
          <a:gradFill>
            <a:gsLst>
              <a:gs pos="0">
                <a:srgbClr val="DFDA00"/>
              </a:gs>
              <a:gs pos="80000">
                <a:srgbClr val="FFFF66"/>
              </a:gs>
              <a:gs pos="100000">
                <a:srgbClr val="FFFFCC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1726407" y="5773625"/>
            <a:ext cx="1128712" cy="914399"/>
          </a:xfrm>
          <a:prstGeom prst="rect">
            <a:avLst/>
          </a:prstGeom>
          <a:gradFill>
            <a:gsLst>
              <a:gs pos="0">
                <a:srgbClr val="DFDA00"/>
              </a:gs>
              <a:gs pos="80000">
                <a:srgbClr val="FFFF66"/>
              </a:gs>
              <a:gs pos="100000">
                <a:srgbClr val="FFFFCC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/>
          <p:cNvSpPr/>
          <p:nvPr/>
        </p:nvSpPr>
        <p:spPr>
          <a:xfrm>
            <a:off x="1711325" y="121444"/>
            <a:ext cx="1143794" cy="900112"/>
          </a:xfrm>
          <a:prstGeom prst="rect">
            <a:avLst/>
          </a:prstGeom>
          <a:gradFill>
            <a:gsLst>
              <a:gs pos="0">
                <a:srgbClr val="DFDA00"/>
              </a:gs>
              <a:gs pos="80000">
                <a:srgbClr val="FFFF66"/>
              </a:gs>
              <a:gs pos="100000">
                <a:srgbClr val="FFFFCC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>
                <a:solidFill>
                  <a:schemeClr val="tx1"/>
                </a:solidFill>
              </a:rPr>
              <a:t>צהוב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579754" y="1047945"/>
            <a:ext cx="1112520" cy="91730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>
            <a:off x="562379" y="3915667"/>
            <a:ext cx="1112520" cy="89809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>
            <a:off x="576231" y="2939604"/>
            <a:ext cx="1119567" cy="9017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539828" y="1997444"/>
            <a:ext cx="1137982" cy="89294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>
            <a:off x="536917" y="4846589"/>
            <a:ext cx="1137982" cy="90884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>
            <a:off x="562379" y="5793698"/>
            <a:ext cx="1112520" cy="90509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54"/>
          <p:cNvSpPr/>
          <p:nvPr/>
        </p:nvSpPr>
        <p:spPr>
          <a:xfrm>
            <a:off x="542925" y="123890"/>
            <a:ext cx="1149350" cy="890523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לבן</a:t>
            </a:r>
          </a:p>
        </p:txBody>
      </p:sp>
    </p:spTree>
    <p:extLst>
      <p:ext uri="{BB962C8B-B14F-4D97-AF65-F5344CB8AC3E}">
        <p14:creationId xmlns:p14="http://schemas.microsoft.com/office/powerpoint/2010/main" val="280126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271</Words>
  <Application>Microsoft Office PowerPoint</Application>
  <PresentationFormat>‫הצגה על המסך (4:3)</PresentationFormat>
  <Paragraphs>70</Paragraphs>
  <Slides>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Guttman Yad</vt:lpstr>
      <vt:lpstr>ערכת נושא Office</vt:lpstr>
      <vt:lpstr>הפרופסורית קונצ'שמקר נעלמה!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ס ע</dc:creator>
  <cp:lastModifiedBy>Dave</cp:lastModifiedBy>
  <cp:revision>40</cp:revision>
  <dcterms:created xsi:type="dcterms:W3CDTF">2015-11-21T13:48:10Z</dcterms:created>
  <dcterms:modified xsi:type="dcterms:W3CDTF">2020-05-01T10:01:22Z</dcterms:modified>
</cp:coreProperties>
</file>